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2" r:id="rId7"/>
    <p:sldId id="259" r:id="rId8"/>
    <p:sldId id="261" r:id="rId9"/>
    <p:sldId id="263" r:id="rId10"/>
    <p:sldId id="258" r:id="rId11"/>
    <p:sldId id="260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178"/>
    <p:restoredTop sz="94715"/>
  </p:normalViewPr>
  <p:slideViewPr>
    <p:cSldViewPr snapToGrid="0" snapToObjects="1">
      <p:cViewPr varScale="1">
        <p:scale>
          <a:sx n="100" d="100"/>
          <a:sy n="100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3D6A3-2EC4-6F42-8E52-6283C6FEE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3CC144-1979-F149-AE04-A13B9CAC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B38A0-C132-7449-8850-11F7E962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18B21-09A6-294B-A9F3-25A27BAC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C35FD-811A-D848-852F-782C3035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0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0EBA4-8EC7-FE4A-989D-459DD702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6E4E5E-1876-B84E-B321-A9337FFBB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ED37E-BBE9-F748-9014-12F535BB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46F5B-BBBC-8A48-8267-8DA2AE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EEE6E-78F6-0645-8EB7-BFC26908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3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04A56C-CEB0-7148-8A4E-ED62E1666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55041-47CB-1245-B838-E1EFD925A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C93FCE-8331-1B4A-942B-1E8260E1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32BC8-7203-2044-82F2-0661DAD3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E45FFD-3641-4E43-8CD5-77D7FA1A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7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33B72-246B-FC48-8C9A-5DFEE849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FE858-FD97-B74E-96C4-C5419D36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72715-45CB-E84E-9DCE-CC28B55A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841B8-E020-054D-8F5E-67B491F8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A3B6E-18DA-3D41-A251-2F54FA94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0CFF9-ADBB-FD40-B919-FD3D9940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6E347A-C09F-244A-B4CC-93253E1BD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830EA-DF28-AB41-B916-22132A58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D5283-6F22-DA4E-A3C1-371DDEFA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22CCF-18D9-2041-BDA5-46B8BCBC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8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05A66-D6A2-5641-A6B7-B347B2B8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39FA4-FFCD-A142-9DDC-ED3EA811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CC1A40-B2BB-9D4B-AC13-337106773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FFF7E6-A7E3-0B4C-B4B8-F618FECC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CA15D5-1340-BC46-84F0-83B8B11F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B6388B-C27D-2A46-B334-08E82D7D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9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7DDAE-4294-024A-9F3E-56D1BBA7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1D7C86-97E7-2D4F-B03D-A8215CD2B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C084C2-5401-7F41-ABF5-1DBCC776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55491-8801-C140-A907-B88491137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A232C4-81F6-F94A-8ED8-2CD4198DF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2FC161-03B0-CE4B-85A7-81E73D1C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668752-E6C0-3944-B505-4C3BCBD6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FB7212-3025-7849-B608-F7A3F240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6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21B8B-6396-5240-BB4D-8581A0B6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408651-7691-2E4B-AC81-4AD621BB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7773E2-EE5B-5541-A09E-C6C4E424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33F999-5ADF-CC4B-832C-B712CF6C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889B41-AA90-054F-A263-4CA76DEE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6E7EDF-9C9D-2746-BCF1-54A80DA2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C711F9-896D-DD4F-A405-BB6D778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7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2A48F-DA2F-1440-B434-83432352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19C403-E832-9148-8879-D1EE3120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C7006B-BEFE-D249-B3C8-BE50687EB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DA723B-64C1-344C-BE72-2DBEC79B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E244E-9E34-3240-ABAA-80DD0D46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B3AE78-7513-C943-B8F9-3CC849AE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32481-5B99-7141-9152-2EB4DCF7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E53008-CB9C-CB4F-8D59-2DF42C900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6387EB-9A6E-4F42-B792-7CC3E92E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10C6C7-2793-6540-83A1-BCC3092B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A04EA9-9E5C-B345-AD48-A7EC7D20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234328-23B0-9448-9D98-FF8FAAFE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2F407B-E914-0940-B06B-9A4173A4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D789FF-37ED-1041-8C7D-2FBF939C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19FF0A-617C-A841-AF02-028B7583A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7646-A0F0-8A44-82F1-9A0CECA29BB2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62888-65F5-8340-B59D-CBA95D732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6C01B-B068-124D-ACC6-99870B728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44AA-9D23-E942-B5D8-92E36E0FC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40ADD0-9AFC-6446-B6BC-71B3BF9D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pPr algn="l"/>
            <a:r>
              <a:rPr lang="fr-FR" sz="6600" dirty="0">
                <a:solidFill>
                  <a:srgbClr val="FFFFFF"/>
                </a:solidFill>
              </a:rPr>
              <a:t>Douleur  lombo fessière  unilatérale   démembrement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01FAC7-7E70-ED49-B0DE-FDB7B3A6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09" y="4968740"/>
            <a:ext cx="10489423" cy="1179140"/>
          </a:xfrm>
        </p:spPr>
        <p:txBody>
          <a:bodyPr anchor="ctr">
            <a:normAutofit/>
          </a:bodyPr>
          <a:lstStyle/>
          <a:p>
            <a:pPr algn="l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Origines   :   dorso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lomb</a:t>
            </a: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</a:rPr>
              <a:t>   ;lombaire basse  ,;</a:t>
            </a:r>
            <a:r>
              <a:rPr lang="fr-FR" err="1">
                <a:solidFill>
                  <a:schemeClr val="tx1">
                    <a:lumMod val="95000"/>
                    <a:lumOff val="5000"/>
                  </a:schemeClr>
                </a:solidFill>
              </a:rPr>
              <a:t>coxopathie</a:t>
            </a: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</a:rPr>
              <a:t>  ; sacro iliaque</a:t>
            </a:r>
          </a:p>
          <a:p>
            <a:pPr algn="l"/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</a:rPr>
              <a:t>4 positions  :  debout ,    couché procubitus ;  et décubitus   ,   en travers de table.</a:t>
            </a:r>
          </a:p>
          <a:p>
            <a:pPr algn="l"/>
            <a:endParaRPr lang="fr-F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7CE9B-9BE6-D644-B829-55DE418D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1077309"/>
          </a:xfrm>
        </p:spPr>
        <p:txBody>
          <a:bodyPr>
            <a:normAutofit fontScale="90000"/>
          </a:bodyPr>
          <a:lstStyle/>
          <a:p>
            <a:r>
              <a:rPr lang="fr-FR" dirty="0"/>
              <a:t>Examens spécifiques  -  signes spécifiques pour affiner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F665E-40CF-8447-8E69-899FD219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933386" cy="5234151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 de la  SI </a:t>
            </a:r>
            <a:r>
              <a:rPr lang="fr-FR" dirty="0" err="1"/>
              <a:t>Piedalu</a:t>
            </a:r>
            <a:r>
              <a:rPr lang="fr-FR" dirty="0"/>
              <a:t>    debout et assis</a:t>
            </a:r>
          </a:p>
          <a:p>
            <a:r>
              <a:rPr lang="fr-FR" dirty="0"/>
              <a:t>Du syndrome  JTL de </a:t>
            </a:r>
            <a:r>
              <a:rPr lang="fr-FR" dirty="0" err="1"/>
              <a:t>Maigne</a:t>
            </a:r>
            <a:r>
              <a:rPr lang="fr-FR" dirty="0"/>
              <a:t>   ,  point de crête  , test de Noriega ou test </a:t>
            </a:r>
            <a:r>
              <a:rPr lang="fr-FR" dirty="0" err="1"/>
              <a:t>dabd</a:t>
            </a:r>
            <a:endParaRPr lang="fr-FR" dirty="0"/>
          </a:p>
          <a:p>
            <a:r>
              <a:rPr lang="fr-FR" dirty="0"/>
              <a:t>Du   lombaire  bas   cruralgies &amp; sciatiques (     territoire et irradiations métamériques            </a:t>
            </a:r>
          </a:p>
          <a:p>
            <a:r>
              <a:rPr lang="fr-FR" dirty="0"/>
              <a:t>De la  sacro iliaque:   Faber  ou  Patrick , </a:t>
            </a:r>
            <a:r>
              <a:rPr lang="fr-FR" dirty="0" err="1"/>
              <a:t>Berlinson</a:t>
            </a:r>
            <a:r>
              <a:rPr lang="fr-FR" dirty="0"/>
              <a:t> (distance talon fesse  comparative)</a:t>
            </a:r>
          </a:p>
          <a:p>
            <a:r>
              <a:rPr lang="fr-FR" dirty="0"/>
              <a:t> talon fesse  de </a:t>
            </a:r>
            <a:r>
              <a:rPr lang="fr-FR" dirty="0" err="1"/>
              <a:t>Berlinson</a:t>
            </a:r>
            <a:r>
              <a:rPr lang="fr-FR" dirty="0"/>
              <a:t> a plat ventre PIEDALU  debout et assis</a:t>
            </a:r>
          </a:p>
          <a:p>
            <a:r>
              <a:rPr lang="fr-FR" dirty="0"/>
              <a:t> TREPIED  DE JY MAIGNE   et  4P TEST de LESAGE ( PELVIC POSTERIEUR PROVOCATION PAIN)</a:t>
            </a:r>
          </a:p>
          <a:p>
            <a:r>
              <a:rPr lang="fr-FR" dirty="0"/>
              <a:t>TEST DE GANSLEN test de compression et d’</a:t>
            </a:r>
            <a:r>
              <a:rPr lang="fr-FR" dirty="0" err="1"/>
              <a:t>ecartement</a:t>
            </a:r>
            <a:r>
              <a:rPr lang="fr-FR" dirty="0"/>
              <a:t>  des SI</a:t>
            </a:r>
          </a:p>
          <a:p>
            <a:r>
              <a:rPr lang="fr-FR" dirty="0"/>
              <a:t>De la  </a:t>
            </a:r>
            <a:r>
              <a:rPr lang="fr-FR" dirty="0" err="1"/>
              <a:t>coxo</a:t>
            </a:r>
            <a:r>
              <a:rPr lang="fr-FR" dirty="0"/>
              <a:t> fémorale (       </a:t>
            </a:r>
            <a:r>
              <a:rPr lang="fr-FR" dirty="0" err="1"/>
              <a:t>flexion,extension,rotation</a:t>
            </a:r>
            <a:r>
              <a:rPr lang="fr-FR" dirty="0"/>
              <a:t> externe et </a:t>
            </a:r>
            <a:r>
              <a:rPr lang="fr-FR" dirty="0" err="1"/>
              <a:t>interne,abduction</a:t>
            </a:r>
            <a:r>
              <a:rPr lang="fr-FR" dirty="0"/>
              <a:t> ,adduction  ,     Faber et Patrick                         )</a:t>
            </a:r>
          </a:p>
          <a:p>
            <a:r>
              <a:rPr lang="fr-FR" dirty="0"/>
              <a:t> des </a:t>
            </a:r>
            <a:r>
              <a:rPr lang="fr-FR" dirty="0" err="1"/>
              <a:t>Trig</a:t>
            </a:r>
            <a:r>
              <a:rPr lang="fr-FR" dirty="0"/>
              <a:t> Pts  des muscles( ressaut , évitement ,douleur  projetée)</a:t>
            </a:r>
          </a:p>
          <a:p>
            <a:r>
              <a:rPr lang="fr-FR" dirty="0"/>
              <a:t>Du trochanter  ou  </a:t>
            </a:r>
            <a:r>
              <a:rPr lang="fr-FR" dirty="0" err="1"/>
              <a:t>peri</a:t>
            </a:r>
            <a:r>
              <a:rPr lang="fr-FR" dirty="0"/>
              <a:t> trochanter (     abduction contrariée et rotation externe contrariée ,</a:t>
            </a:r>
            <a:r>
              <a:rPr lang="fr-FR" b="1" dirty="0"/>
              <a:t>dérotation externe contrariée  de LEQUESNE                                 </a:t>
            </a:r>
            <a:r>
              <a:rPr lang="fr-FR" dirty="0"/>
              <a:t>°)  </a:t>
            </a:r>
          </a:p>
        </p:txBody>
      </p:sp>
    </p:spTree>
    <p:extLst>
      <p:ext uri="{BB962C8B-B14F-4D97-AF65-F5344CB8AC3E}">
        <p14:creationId xmlns:p14="http://schemas.microsoft.com/office/powerpoint/2010/main" val="214195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40555-4E54-9948-9F78-8E6752C2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de cet examen clinique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3F1E1D-913F-D444-A51D-97014191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Bien sûr  non exhaustif  et à confirmer par  l'imagerie</a:t>
            </a:r>
          </a:p>
          <a:p>
            <a:r>
              <a:rPr lang="fr-FR" dirty="0"/>
              <a:t>L'interrogatoire  non traité ici est aussi  fondamental,</a:t>
            </a:r>
          </a:p>
          <a:p>
            <a:r>
              <a:rPr lang="fr-FR" dirty="0" err="1"/>
              <a:t>Tjs</a:t>
            </a:r>
            <a:r>
              <a:rPr lang="fr-FR" dirty="0"/>
              <a:t>   interrogatoire  , exam  clinique  et exam  complémentaires</a:t>
            </a:r>
          </a:p>
          <a:p>
            <a:r>
              <a:rPr lang="fr-FR" dirty="0"/>
              <a:t>Et  </a:t>
            </a:r>
            <a:r>
              <a:rPr lang="fr-FR" dirty="0" err="1"/>
              <a:t>tjs</a:t>
            </a:r>
            <a:r>
              <a:rPr lang="fr-FR" dirty="0"/>
              <a:t>    1.ex  mobilité  2.ex  syndrome </a:t>
            </a:r>
            <a:r>
              <a:rPr lang="fr-FR" dirty="0" err="1"/>
              <a:t>Ctm</a:t>
            </a:r>
            <a:r>
              <a:rPr lang="fr-FR" dirty="0"/>
              <a:t> et 3.ex segmentaire chez  MAIGNE</a:t>
            </a:r>
          </a:p>
          <a:p>
            <a:r>
              <a:rPr lang="fr-FR" dirty="0"/>
              <a:t>Cet  examen répété devenant une  routine est très performant  et  rapide à l usage .</a:t>
            </a:r>
          </a:p>
        </p:txBody>
      </p:sp>
    </p:spTree>
    <p:extLst>
      <p:ext uri="{BB962C8B-B14F-4D97-AF65-F5344CB8AC3E}">
        <p14:creationId xmlns:p14="http://schemas.microsoft.com/office/powerpoint/2010/main" val="150105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76AB88-91F5-7441-9EFD-5DE7FEEF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2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6608CD-373D-2546-AA1A-EC65EA1F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1863"/>
            <a:ext cx="8994356" cy="38151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Examen </a:t>
            </a:r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 temps</a:t>
            </a:r>
            <a:b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 positions  </a:t>
            </a:r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méthode</a:t>
            </a: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HDieu</a:t>
            </a: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MAIGNE R et JY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BB15BD-2262-0A4B-90AC-B750205897D9}"/>
              </a:ext>
            </a:extLst>
          </p:cNvPr>
          <p:cNvSpPr txBox="1"/>
          <p:nvPr/>
        </p:nvSpPr>
        <p:spPr>
          <a:xfrm>
            <a:off x="457199" y="4932939"/>
            <a:ext cx="827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 Examen debout      mobilité  des 3  axes  ( schéma en Etoile  )     </a:t>
            </a:r>
          </a:p>
          <a:p>
            <a:r>
              <a:rPr lang="fr-FR" dirty="0"/>
              <a:t>2  Ex  couché  en décubitus   dorsal      (ex des M INF   et  </a:t>
            </a:r>
            <a:r>
              <a:rPr lang="fr-FR" dirty="0" err="1"/>
              <a:t>coxo</a:t>
            </a:r>
            <a:r>
              <a:rPr lang="fr-FR" dirty="0"/>
              <a:t> fem    )  </a:t>
            </a:r>
          </a:p>
          <a:p>
            <a:pPr marL="342900" indent="-342900">
              <a:buAutoNum type="arabicPlain" startAt="3"/>
            </a:pPr>
            <a:r>
              <a:rPr lang="fr-FR" dirty="0"/>
              <a:t>Ex en    procubitus    ; peau &amp; muscles  (syndromes CTM )  ;    pincer rouler,  point de crête</a:t>
            </a:r>
          </a:p>
          <a:p>
            <a:r>
              <a:rPr lang="fr-FR" dirty="0"/>
              <a:t>4 Ex  en travers de table   ,  examen segmentaire lombaire      4  manœuvres  de R. MAIGNE rechercher la  DDIM</a:t>
            </a:r>
          </a:p>
        </p:txBody>
      </p:sp>
    </p:spTree>
    <p:extLst>
      <p:ext uri="{BB962C8B-B14F-4D97-AF65-F5344CB8AC3E}">
        <p14:creationId xmlns:p14="http://schemas.microsoft.com/office/powerpoint/2010/main" val="62240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6016D-2F1A-304C-9AA6-4E438D9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0"/>
            <a:ext cx="11206655" cy="1825623"/>
          </a:xfrm>
        </p:spPr>
        <p:txBody>
          <a:bodyPr>
            <a:normAutofit fontScale="90000"/>
          </a:bodyPr>
          <a:lstStyle/>
          <a:p>
            <a:r>
              <a:rPr lang="fr-FR"/>
              <a:t>1 Schéma  en Etoile  </a:t>
            </a:r>
            <a:br>
              <a:rPr lang="fr-FR"/>
            </a:br>
            <a:r>
              <a:rPr lang="fr-FR"/>
              <a:t>debout en actif (attitude  antalgique &amp;scoliose)</a:t>
            </a:r>
            <a:br>
              <a:rPr lang="fr-FR"/>
            </a:br>
            <a:r>
              <a:rPr lang="fr-FR" b="1"/>
              <a:t>debout en passif : </a:t>
            </a:r>
            <a:r>
              <a:rPr lang="fr-FR"/>
              <a:t>chercher à reproduire la douleur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7CE28-2D99-7843-B3CD-3E1C41A2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2527"/>
          </a:xfrm>
        </p:spPr>
        <p:txBody>
          <a:bodyPr>
            <a:normAutofit fontScale="92500"/>
          </a:bodyPr>
          <a:lstStyle/>
          <a:p>
            <a:r>
              <a:rPr lang="fr-FR"/>
              <a:t>Limitation douloureuse à la  flexion  =  pathologie  discale</a:t>
            </a:r>
          </a:p>
          <a:p>
            <a:r>
              <a:rPr lang="fr-FR"/>
              <a:t>Limitation indolore a la  flexion -= ischios courts , arthrose  ,  forestier  raideurs musculaires</a:t>
            </a:r>
          </a:p>
          <a:p>
            <a:r>
              <a:rPr lang="fr-FR"/>
              <a:t>Limitation douloureuse a l extension =</a:t>
            </a:r>
            <a:r>
              <a:rPr lang="fr-FR" err="1"/>
              <a:t>pathol</a:t>
            </a:r>
            <a:r>
              <a:rPr lang="fr-FR"/>
              <a:t> discale </a:t>
            </a:r>
            <a:r>
              <a:rPr lang="fr-FR" b="1" i="0" u="none" strike="noStrike">
                <a:solidFill>
                  <a:srgbClr val="17181A"/>
                </a:solidFill>
                <a:effectLst/>
                <a:latin typeface="FreightSans Pro"/>
              </a:rPr>
              <a:t>encore</a:t>
            </a:r>
            <a:r>
              <a:rPr lang="fr-FR" b="0" i="0" u="none" strike="noStrike">
                <a:solidFill>
                  <a:srgbClr val="17181A"/>
                </a:solidFill>
                <a:effectLst/>
                <a:latin typeface="FreightSans Pro"/>
              </a:rPr>
              <a:t> </a:t>
            </a:r>
            <a:r>
              <a:rPr lang="fr-FR"/>
              <a:t>,lyse isthmique  et SPL , canal  étroit    ;  syndrome  de la  jonction  thoraco lombaire (</a:t>
            </a:r>
            <a:r>
              <a:rPr lang="fr-FR" err="1"/>
              <a:t>jtl</a:t>
            </a:r>
            <a:r>
              <a:rPr lang="fr-FR"/>
              <a:t>)</a:t>
            </a:r>
          </a:p>
          <a:p>
            <a:r>
              <a:rPr lang="fr-FR"/>
              <a:t>Limitation </a:t>
            </a:r>
            <a:r>
              <a:rPr lang="fr-FR" err="1"/>
              <a:t>doul</a:t>
            </a:r>
            <a:r>
              <a:rPr lang="fr-FR"/>
              <a:t> a l extension et  rotation combinées  = sténose  foraminale</a:t>
            </a:r>
          </a:p>
          <a:p>
            <a:r>
              <a:rPr lang="fr-FR" err="1"/>
              <a:t>Latero</a:t>
            </a:r>
            <a:r>
              <a:rPr lang="fr-FR"/>
              <a:t> flexion douloureuse du cote de la  douleur  =</a:t>
            </a:r>
          </a:p>
          <a:p>
            <a:pPr marL="0" indent="0">
              <a:buNone/>
            </a:pPr>
            <a:r>
              <a:rPr lang="fr-FR"/>
              <a:t>lombalgie  basse  </a:t>
            </a:r>
            <a:r>
              <a:rPr lang="fr-FR" b="1"/>
              <a:t>et si  </a:t>
            </a:r>
            <a:r>
              <a:rPr lang="fr-FR"/>
              <a:t>du  cote opposé =  </a:t>
            </a:r>
            <a:r>
              <a:rPr lang="fr-FR" err="1"/>
              <a:t>synd</a:t>
            </a:r>
            <a:r>
              <a:rPr lang="fr-FR"/>
              <a:t> de la </a:t>
            </a:r>
            <a:r>
              <a:rPr lang="fr-FR" err="1"/>
              <a:t>jtl</a:t>
            </a:r>
            <a:r>
              <a:rPr lang="fr-FR"/>
              <a:t>     ou  «  Lasègue du tronc »</a:t>
            </a:r>
          </a:p>
          <a:p>
            <a:r>
              <a:rPr lang="fr-FR"/>
              <a:t>Mobilité  </a:t>
            </a:r>
            <a:r>
              <a:rPr lang="fr-FR" err="1"/>
              <a:t>lomb</a:t>
            </a:r>
            <a:r>
              <a:rPr lang="fr-FR"/>
              <a:t>   </a:t>
            </a:r>
            <a:r>
              <a:rPr lang="fr-FR" err="1"/>
              <a:t>nle</a:t>
            </a:r>
            <a:r>
              <a:rPr lang="fr-FR"/>
              <a:t> et indolore = dl  d origine  articulaire post   et    douleurs  sacro  iliaques</a:t>
            </a:r>
          </a:p>
        </p:txBody>
      </p:sp>
    </p:spTree>
    <p:extLst>
      <p:ext uri="{BB962C8B-B14F-4D97-AF65-F5344CB8AC3E}">
        <p14:creationId xmlns:p14="http://schemas.microsoft.com/office/powerpoint/2010/main" val="319650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575F-1D03-B54D-9B08-CB88164F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2  Examen couché (</a:t>
            </a:r>
            <a:r>
              <a:rPr lang="fr-FR" err="1"/>
              <a:t>decub</a:t>
            </a:r>
            <a:r>
              <a:rPr lang="fr-FR"/>
              <a:t> dorsal) des membres inférieurs et  tissus mous (pince roulé ,cordons)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BA210-FBC0-4A43-8AB9-F541A466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Ex neuro  : Sensibilité ,  force </a:t>
            </a:r>
            <a:r>
              <a:rPr lang="fr-FR" dirty="0" err="1"/>
              <a:t>muscul</a:t>
            </a:r>
            <a:r>
              <a:rPr lang="fr-FR" dirty="0"/>
              <a:t>,  reflexes  ,( ex  neuro  classique)</a:t>
            </a:r>
          </a:p>
          <a:p>
            <a:r>
              <a:rPr lang="fr-FR" dirty="0"/>
              <a:t>Lasègue   ;Lasègue  croisé   et Lasègue  lombaire  (Lazarevic)</a:t>
            </a:r>
          </a:p>
          <a:p>
            <a:r>
              <a:rPr lang="fr-FR" dirty="0"/>
              <a:t>Examen de la  hanche flexion croisé  et    Faber  ou  Patrick</a:t>
            </a:r>
          </a:p>
          <a:p>
            <a:r>
              <a:rPr lang="fr-FR" dirty="0"/>
              <a:t>Recherche  ILMI (inégalité de longueur des </a:t>
            </a:r>
            <a:r>
              <a:rPr lang="fr-FR" dirty="0" err="1"/>
              <a:t>minf</a:t>
            </a:r>
            <a:r>
              <a:rPr lang="fr-FR" dirty="0"/>
              <a:t> )  et  </a:t>
            </a:r>
            <a:r>
              <a:rPr lang="fr-FR" b="1" dirty="0"/>
              <a:t>rotation des pieds  </a:t>
            </a:r>
            <a:r>
              <a:rPr lang="fr-FR" dirty="0"/>
              <a:t>10H10  10H05 11H 10 par  rapport au cadran d une montre</a:t>
            </a:r>
          </a:p>
          <a:p>
            <a:r>
              <a:rPr lang="fr-FR" dirty="0"/>
              <a:t>Tissus  mous   cuisse </a:t>
            </a:r>
            <a:r>
              <a:rPr lang="fr-FR" dirty="0" err="1"/>
              <a:t>ant</a:t>
            </a:r>
            <a:r>
              <a:rPr lang="fr-FR" dirty="0"/>
              <a:t>  et </a:t>
            </a:r>
            <a:r>
              <a:rPr lang="fr-FR" dirty="0" err="1"/>
              <a:t>interieur</a:t>
            </a:r>
            <a:r>
              <a:rPr lang="fr-FR" dirty="0"/>
              <a:t> genou(crural)</a:t>
            </a:r>
          </a:p>
        </p:txBody>
      </p:sp>
    </p:spTree>
    <p:extLst>
      <p:ext uri="{BB962C8B-B14F-4D97-AF65-F5344CB8AC3E}">
        <p14:creationId xmlns:p14="http://schemas.microsoft.com/office/powerpoint/2010/main" val="395261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611E6-D178-4C44-BECF-F4586C8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3 Examen en </a:t>
            </a:r>
            <a:r>
              <a:rPr lang="fr-FR" dirty="0" err="1"/>
              <a:t>pro-cubitus</a:t>
            </a:r>
            <a:r>
              <a:rPr lang="fr-FR" dirty="0"/>
              <a:t> des  tissus  mous   peau et  muscles  (un peu des tendons)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143B1-7D8C-EF47-ABCB-E1D8656F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Peau  :  pincer rouler(PR)  ou palper  rouler  ; </a:t>
            </a:r>
          </a:p>
          <a:p>
            <a:r>
              <a:rPr lang="fr-FR" dirty="0"/>
              <a:t>  </a:t>
            </a:r>
            <a:r>
              <a:rPr lang="fr-FR" b="1" dirty="0"/>
              <a:t>point de crête  </a:t>
            </a:r>
            <a:r>
              <a:rPr lang="fr-FR" dirty="0"/>
              <a:t>a sept cm  ligne médiane  </a:t>
            </a:r>
            <a:r>
              <a:rPr lang="fr-FR" dirty="0" err="1"/>
              <a:t>tjs</a:t>
            </a:r>
            <a:r>
              <a:rPr lang="fr-FR" dirty="0"/>
              <a:t>  et  unilatéral ,trochanter ,sulcus </a:t>
            </a:r>
          </a:p>
          <a:p>
            <a:r>
              <a:rPr lang="fr-FR" dirty="0"/>
              <a:t>Muscles  :  </a:t>
            </a:r>
            <a:r>
              <a:rPr lang="fr-FR" dirty="0" err="1"/>
              <a:t>Multifidus</a:t>
            </a:r>
            <a:r>
              <a:rPr lang="fr-FR" dirty="0"/>
              <a:t>      V test</a:t>
            </a:r>
          </a:p>
          <a:p>
            <a:r>
              <a:rPr lang="fr-FR" dirty="0"/>
              <a:t> Erecteurs du rachis :  quart interne de la  crête iliaque en poussant vers les épineuses</a:t>
            </a:r>
          </a:p>
          <a:p>
            <a:r>
              <a:rPr lang="fr-FR" dirty="0"/>
              <a:t>   Fessiers   :doigts en crochet  </a:t>
            </a:r>
          </a:p>
          <a:p>
            <a:r>
              <a:rPr lang="fr-FR" dirty="0"/>
              <a:t>  et  Piriforme :  en  profondeur  </a:t>
            </a:r>
          </a:p>
          <a:p>
            <a:r>
              <a:rPr lang="fr-FR" dirty="0"/>
              <a:t>Sensibilité  musculaire à comparer avec le côté opposé ( PR)</a:t>
            </a:r>
          </a:p>
        </p:txBody>
      </p:sp>
    </p:spTree>
    <p:extLst>
      <p:ext uri="{BB962C8B-B14F-4D97-AF65-F5344CB8AC3E}">
        <p14:creationId xmlns:p14="http://schemas.microsoft.com/office/powerpoint/2010/main" val="336424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07697-3243-764F-B9D4-B66E88F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583810"/>
          </a:xfrm>
        </p:spPr>
        <p:txBody>
          <a:bodyPr/>
          <a:lstStyle/>
          <a:p>
            <a:r>
              <a:rPr lang="fr-FR"/>
              <a:t>Muscles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EB3EA5-9703-CF44-9A21-177F7D5A7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1825625"/>
            <a:ext cx="8229600" cy="4925496"/>
          </a:xfrm>
        </p:spPr>
      </p:pic>
    </p:spTree>
    <p:extLst>
      <p:ext uri="{BB962C8B-B14F-4D97-AF65-F5344CB8AC3E}">
        <p14:creationId xmlns:p14="http://schemas.microsoft.com/office/powerpoint/2010/main" val="210586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98325-701C-1D46-89ED-FB4D565F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douleurs  d’origine  musculaire de TRAVELL   syndromes  </a:t>
            </a:r>
            <a:r>
              <a:rPr lang="fr-FR" dirty="0" err="1"/>
              <a:t>myofasciaux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34D09-6810-434A-9060-DED23A0D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du  carré des lombes</a:t>
            </a:r>
          </a:p>
          <a:p>
            <a:r>
              <a:rPr lang="fr-FR" dirty="0"/>
              <a:t> des </a:t>
            </a:r>
            <a:r>
              <a:rPr lang="fr-FR" dirty="0" err="1"/>
              <a:t>Multifidus</a:t>
            </a:r>
            <a:r>
              <a:rPr lang="fr-FR" dirty="0"/>
              <a:t> </a:t>
            </a:r>
          </a:p>
          <a:p>
            <a:r>
              <a:rPr lang="fr-FR" dirty="0"/>
              <a:t> des Fessiers   :  MF  &amp; Gd  FESSIER  </a:t>
            </a:r>
          </a:p>
          <a:p>
            <a:r>
              <a:rPr lang="fr-FR" dirty="0"/>
              <a:t>Et du Piriforme </a:t>
            </a:r>
          </a:p>
        </p:txBody>
      </p:sp>
    </p:spTree>
    <p:extLst>
      <p:ext uri="{BB962C8B-B14F-4D97-AF65-F5344CB8AC3E}">
        <p14:creationId xmlns:p14="http://schemas.microsoft.com/office/powerpoint/2010/main" val="227210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C452B-F142-0045-89D2-91C29EEA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83"/>
            <a:ext cx="10515600" cy="1606605"/>
          </a:xfrm>
        </p:spPr>
        <p:txBody>
          <a:bodyPr>
            <a:normAutofit fontScale="90000"/>
          </a:bodyPr>
          <a:lstStyle/>
          <a:p>
            <a:r>
              <a:rPr lang="fr-FR" dirty="0"/>
              <a:t>4  Examen segmentaire vertébral: 4  manœuvres</a:t>
            </a:r>
            <a:br>
              <a:rPr lang="fr-FR" dirty="0"/>
            </a:br>
            <a:r>
              <a:rPr lang="fr-FR" dirty="0"/>
              <a:t>en travers de table de R. </a:t>
            </a:r>
            <a:r>
              <a:rPr lang="fr-FR" dirty="0" err="1"/>
              <a:t>Maigne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E8191-40D9-F744-9FF4-578DA137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Se fait aussi  en V test chez les cadors très confirmés</a:t>
            </a:r>
          </a:p>
          <a:p>
            <a:r>
              <a:rPr lang="fr-FR" dirty="0"/>
              <a:t>1 pression </a:t>
            </a:r>
            <a:r>
              <a:rPr lang="fr-FR" dirty="0" err="1"/>
              <a:t>postero</a:t>
            </a:r>
            <a:r>
              <a:rPr lang="fr-FR" dirty="0"/>
              <a:t> </a:t>
            </a:r>
            <a:r>
              <a:rPr lang="fr-FR" dirty="0" err="1"/>
              <a:t>anterieure</a:t>
            </a:r>
            <a:r>
              <a:rPr lang="fr-FR" dirty="0"/>
              <a:t> sur épineuse   c’est global</a:t>
            </a:r>
          </a:p>
          <a:p>
            <a:r>
              <a:rPr lang="fr-FR" dirty="0"/>
              <a:t>2 pression latérale sur l'épineuse ( les deux  pouces )et contrariée</a:t>
            </a:r>
          </a:p>
          <a:p>
            <a:r>
              <a:rPr lang="fr-FR" dirty="0"/>
              <a:t>3 Pression friction para vertébrale  sur l articulaire post    sur  plusieurs étages  majeur et index  (  le  plus  fiable )  signe de ralliement </a:t>
            </a:r>
            <a:r>
              <a:rPr lang="fr-FR" dirty="0" err="1"/>
              <a:t>med</a:t>
            </a:r>
            <a:r>
              <a:rPr lang="fr-FR" dirty="0"/>
              <a:t> </a:t>
            </a:r>
            <a:r>
              <a:rPr lang="fr-FR" dirty="0" err="1"/>
              <a:t>osteo</a:t>
            </a:r>
            <a:r>
              <a:rPr lang="fr-FR" dirty="0"/>
              <a:t>  HUMOUR</a:t>
            </a:r>
          </a:p>
          <a:p>
            <a:r>
              <a:rPr lang="fr-FR" dirty="0"/>
              <a:t>3’ rechercher un point musculaire  ou une voussure du multifidus  au </a:t>
            </a:r>
            <a:r>
              <a:rPr lang="fr-FR" dirty="0" err="1"/>
              <a:t>meme</a:t>
            </a:r>
            <a:r>
              <a:rPr lang="fr-FR" dirty="0"/>
              <a:t> niveau </a:t>
            </a:r>
            <a:r>
              <a:rPr lang="fr-FR" dirty="0" err="1"/>
              <a:t>lesionnel</a:t>
            </a:r>
            <a:r>
              <a:rPr lang="fr-FR" dirty="0"/>
              <a:t> dans la gouttière </a:t>
            </a:r>
            <a:r>
              <a:rPr lang="fr-FR" dirty="0" err="1"/>
              <a:t>paravertebrale</a:t>
            </a:r>
            <a:r>
              <a:rPr lang="fr-FR"/>
              <a:t> recherché </a:t>
            </a:r>
            <a:r>
              <a:rPr lang="fr-FR" dirty="0"/>
              <a:t>par  j . </a:t>
            </a:r>
            <a:r>
              <a:rPr lang="fr-FR" dirty="0" err="1"/>
              <a:t>Monière</a:t>
            </a:r>
            <a:endParaRPr lang="fr-FR" dirty="0"/>
          </a:p>
          <a:p>
            <a:r>
              <a:rPr lang="fr-FR" dirty="0"/>
              <a:t>4 pression sur le ligament interépineux  (à la pointe du doigt ou clef)</a:t>
            </a:r>
          </a:p>
          <a:p>
            <a:r>
              <a:rPr lang="fr-FR" dirty="0"/>
              <a:t>Si la  douleur est d origine rachidienne  les 4  </a:t>
            </a:r>
            <a:r>
              <a:rPr lang="fr-FR" dirty="0" err="1"/>
              <a:t>Manoeuvres</a:t>
            </a:r>
            <a:r>
              <a:rPr lang="fr-FR" dirty="0"/>
              <a:t> seront positives sur le même segment</a:t>
            </a:r>
          </a:p>
          <a:p>
            <a:r>
              <a:rPr lang="fr-FR" dirty="0"/>
              <a:t>Si  très diffus = </a:t>
            </a:r>
            <a:r>
              <a:rPr lang="fr-FR" dirty="0" err="1"/>
              <a:t>FIbroMyalgie</a:t>
            </a:r>
            <a:r>
              <a:rPr lang="fr-FR" dirty="0"/>
              <a:t>    SI TRES anxieux  tendu  = KINESIOPHOBIE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4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A5C38-4ABF-D044-8E78-A2EC19AA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005953" cy="1690688"/>
          </a:xfrm>
        </p:spPr>
        <p:txBody>
          <a:bodyPr/>
          <a:lstStyle/>
          <a:p>
            <a:r>
              <a:rPr lang="fr-FR"/>
              <a:t>Pression friction para vertébrale sur articulaire</a:t>
            </a:r>
          </a:p>
        </p:txBody>
      </p:sp>
      <p:pic>
        <p:nvPicPr>
          <p:cNvPr id="5" name="Espace réservé du contenu 4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DE5D451A-A13E-5F48-826F-557A9AC6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90" y="1318161"/>
            <a:ext cx="4651628" cy="5539838"/>
          </a:xfrm>
        </p:spPr>
      </p:pic>
    </p:spTree>
    <p:extLst>
      <p:ext uri="{BB962C8B-B14F-4D97-AF65-F5344CB8AC3E}">
        <p14:creationId xmlns:p14="http://schemas.microsoft.com/office/powerpoint/2010/main" val="4241945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802</Words>
  <Application>Microsoft Office PowerPoint</Application>
  <PresentationFormat>Grand écran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FreightSans Pro</vt:lpstr>
      <vt:lpstr>Thème Office</vt:lpstr>
      <vt:lpstr>Douleur  lombo fessière  unilatérale   démembrement</vt:lpstr>
      <vt:lpstr>Examen en 4 temps 4 positions  méthode  HDieu: MAIGNE R et JY</vt:lpstr>
      <vt:lpstr>1 Schéma  en Etoile   debout en actif (attitude  antalgique &amp;scoliose) debout en passif : chercher à reproduire la douleur </vt:lpstr>
      <vt:lpstr>2  Examen couché (decub dorsal) des membres inférieurs et  tissus mous (pince roulé ,cordons) </vt:lpstr>
      <vt:lpstr> 3 Examen en pro-cubitus des  tissus  mous   peau et  muscles  (un peu des tendons)</vt:lpstr>
      <vt:lpstr>Muscles </vt:lpstr>
      <vt:lpstr>Les douleurs  d’origine  musculaire de TRAVELL   syndromes  myofasciaux </vt:lpstr>
      <vt:lpstr>4  Examen segmentaire vertébral: 4  manœuvres en travers de table de R. Maigne</vt:lpstr>
      <vt:lpstr>Pression friction para vertébrale sur articulaire</vt:lpstr>
      <vt:lpstr>Examens spécifiques  -  signes spécifiques pour affiner </vt:lpstr>
      <vt:lpstr>Conclusion de cet examen clinique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Douleur  lombo fessiere   demembrement</dc:title>
  <dc:creator>Marc PEREZ</dc:creator>
  <cp:lastModifiedBy>accueil</cp:lastModifiedBy>
  <cp:revision>32</cp:revision>
  <dcterms:created xsi:type="dcterms:W3CDTF">2022-01-21T14:35:45Z</dcterms:created>
  <dcterms:modified xsi:type="dcterms:W3CDTF">2024-04-26T06:31:00Z</dcterms:modified>
</cp:coreProperties>
</file>